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FF9F"/>
    <a:srgbClr val="FF0066"/>
    <a:srgbClr val="FF0000"/>
    <a:srgbClr val="FF3399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18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7.jpeg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1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1043608" y="1556792"/>
            <a:ext cx="742955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 第</a:t>
            </a:r>
            <a:r>
              <a:rPr lang="en-US" altLang="zh-CN" sz="4800" dirty="0" smtClean="0">
                <a:latin typeface="Calibri" panose="020F0502020204030204" pitchFamily="34" charset="0"/>
              </a:rPr>
              <a:t>1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位置与方向（一）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571736" y="2786058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54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  行走路线</a:t>
            </a:r>
            <a:endParaRPr lang="zh-CN" altLang="en-US" sz="54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28596" y="1785926"/>
            <a:ext cx="829600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我们学会了怎样在平面图上找出合适的行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走路线。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67544" y="3213697"/>
            <a:ext cx="8358246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在运用所学的方位知识解决简单的路线问题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过程中，了解同一路线问题可以有不同的 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解决办法。</a:t>
            </a:r>
            <a:endParaRPr lang="zh-CN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Group 16"/>
          <p:cNvGrpSpPr/>
          <p:nvPr/>
        </p:nvGrpSpPr>
        <p:grpSpPr bwMode="auto">
          <a:xfrm>
            <a:off x="5857884" y="5572140"/>
            <a:ext cx="1684338" cy="876299"/>
            <a:chOff x="2736" y="2844"/>
            <a:chExt cx="1061" cy="552"/>
          </a:xfrm>
        </p:grpSpPr>
        <p:pic>
          <p:nvPicPr>
            <p:cNvPr id="18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" y="284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2781" y="306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928662" y="843961"/>
            <a:ext cx="49680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页练习二第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3643306" y="71414"/>
            <a:ext cx="1800225" cy="792162"/>
            <a:chOff x="1066" y="2795"/>
            <a:chExt cx="1134" cy="499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组合 12"/>
          <p:cNvGrpSpPr/>
          <p:nvPr/>
        </p:nvGrpSpPr>
        <p:grpSpPr>
          <a:xfrm>
            <a:off x="571472" y="1000108"/>
            <a:ext cx="7464493" cy="3214710"/>
            <a:chOff x="428596" y="2143116"/>
            <a:chExt cx="7464493" cy="3357586"/>
          </a:xfrm>
        </p:grpSpPr>
        <p:sp>
          <p:nvSpPr>
            <p:cNvPr id="20491" name="文本框 12"/>
            <p:cNvSpPr txBox="1">
              <a:spLocks noChangeArrowheads="1"/>
            </p:cNvSpPr>
            <p:nvPr/>
          </p:nvSpPr>
          <p:spPr bwMode="auto">
            <a:xfrm>
              <a:off x="571472" y="2571744"/>
              <a:ext cx="46054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5.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4" name="组合 8"/>
            <p:cNvGrpSpPr/>
            <p:nvPr/>
          </p:nvGrpSpPr>
          <p:grpSpPr>
            <a:xfrm>
              <a:off x="428596" y="2143116"/>
              <a:ext cx="7464493" cy="3357586"/>
              <a:chOff x="679407" y="2214554"/>
              <a:chExt cx="7464493" cy="3357586"/>
            </a:xfrm>
          </p:grpSpPr>
          <p:pic>
            <p:nvPicPr>
              <p:cNvPr id="7" name="图片 6" descr="m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9407" y="2214554"/>
                <a:ext cx="7464493" cy="3357586"/>
              </a:xfrm>
              <a:prstGeom prst="rect">
                <a:avLst/>
              </a:prstGeom>
            </p:spPr>
          </p:pic>
          <p:sp>
            <p:nvSpPr>
              <p:cNvPr id="8" name="云形 7"/>
              <p:cNvSpPr/>
              <p:nvPr/>
            </p:nvSpPr>
            <p:spPr>
              <a:xfrm>
                <a:off x="5394315" y="3184523"/>
                <a:ext cx="2643206" cy="1500198"/>
              </a:xfrm>
              <a:prstGeom prst="cloud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小松鼠住在森林的西北角，我先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… …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428596" y="4214818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）森林中的小动物各住在什么位置？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1538" y="4714884"/>
            <a:ext cx="7072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小松鼠住在森林的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西北角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；小鹿住在森林的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东北角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；小刺猬住在森林的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东南角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；小白兔住在森林的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西南角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>
          <a:xfrm>
            <a:off x="785786" y="428604"/>
            <a:ext cx="7535931" cy="3214710"/>
            <a:chOff x="642910" y="1546212"/>
            <a:chExt cx="7535931" cy="3357586"/>
          </a:xfrm>
        </p:grpSpPr>
        <p:sp>
          <p:nvSpPr>
            <p:cNvPr id="20491" name="文本框 12"/>
            <p:cNvSpPr txBox="1">
              <a:spLocks noChangeArrowheads="1"/>
            </p:cNvSpPr>
            <p:nvPr/>
          </p:nvSpPr>
          <p:spPr bwMode="auto">
            <a:xfrm>
              <a:off x="642910" y="1695438"/>
              <a:ext cx="46054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5.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3" name="组合 8"/>
            <p:cNvGrpSpPr/>
            <p:nvPr/>
          </p:nvGrpSpPr>
          <p:grpSpPr>
            <a:xfrm>
              <a:off x="714348" y="1546212"/>
              <a:ext cx="7464493" cy="3357586"/>
              <a:chOff x="965159" y="1617650"/>
              <a:chExt cx="7464493" cy="3357586"/>
            </a:xfrm>
          </p:grpSpPr>
          <p:pic>
            <p:nvPicPr>
              <p:cNvPr id="7" name="图片 6" descr="m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65159" y="1617650"/>
                <a:ext cx="7464493" cy="3357586"/>
              </a:xfrm>
              <a:prstGeom prst="rect">
                <a:avLst/>
              </a:prstGeom>
            </p:spPr>
          </p:pic>
          <p:sp>
            <p:nvSpPr>
              <p:cNvPr id="8" name="云形 7"/>
              <p:cNvSpPr/>
              <p:nvPr/>
            </p:nvSpPr>
            <p:spPr>
              <a:xfrm>
                <a:off x="5680067" y="2736845"/>
                <a:ext cx="2643206" cy="1500198"/>
              </a:xfrm>
              <a:prstGeom prst="cloud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小松鼠住在森林的西北角，我先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… …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1000100" y="3786190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）小熊的送货路线是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" name="图片 12" descr="vb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4429132"/>
            <a:ext cx="8572560" cy="164307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3240" y="4714884"/>
            <a:ext cx="928694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72066" y="4714884"/>
            <a:ext cx="928694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72330" y="4714884"/>
            <a:ext cx="928694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571472" y="1214422"/>
            <a:ext cx="8072494" cy="760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根据例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中的“动物园导游图”回答问题。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9887" y="2214554"/>
            <a:ext cx="742955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）熊猫馆在动物园的（         ）角，飞禽馆在动物园的（         ）角。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9887" y="4000504"/>
            <a:ext cx="742955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）猴山在狮山的（         ）方向，长颈鹿馆在狮山的（         ）方向。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43570" y="2357430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西北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14942" y="3071810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东北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6314" y="4143380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西南 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3438" y="4857760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 东南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662" y="571480"/>
            <a:ext cx="49680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页练习二第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642910" y="357166"/>
            <a:ext cx="8072494" cy="760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根据例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中的“动物园导游图”回答问题。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1071546"/>
            <a:ext cx="914406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）说一说其他动物分别在狮山的什么方向。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1928802"/>
            <a:ext cx="578647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大象在狮山的西面；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0232" y="2714620"/>
            <a:ext cx="542928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小鱼在狮山的东面；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0232" y="3500438"/>
            <a:ext cx="37862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猩猩在狮山的北面；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0232" y="4286256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熊猫在狮山的西北面；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5143512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飞禽在狮山的东北面。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6" grpId="0"/>
      <p:bldP spid="1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642910" y="642918"/>
            <a:ext cx="8072494" cy="760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根据例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中的“动物园导游图”回答问题。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8449" y="1643050"/>
            <a:ext cx="742955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）熊猫馆在长颈鹿馆的（        ）方向，长颈鹿馆在熊猫馆的（        ）方向。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1325" y="3571876"/>
            <a:ext cx="742955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）海洋馆在大门的（         ）方向，大门在海洋馆的（         ）方向。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6446" y="1785926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zh-CN" altLang="en-US" sz="3200" dirty="0" smtClean="0">
                <a:latin typeface="宋体" panose="02010600030101010101" pitchFamily="2" charset="-122"/>
              </a:rPr>
              <a:t>西北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57884" y="250030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东南 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86380" y="3714752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东北 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4429132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西南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357158" y="857232"/>
            <a:ext cx="8501090" cy="2245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小健说：“走进游乐园大门，正北面有花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坛和高空观览车。花坛的东侧是过山车，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西侧是旋转木马。卡丁车和碰碰车的场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地分别在游乐园的西北角和东北角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… …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”根据小健的描述，把这些游乐项目用序号标在适当的位置上。</a:t>
            </a:r>
            <a:endParaRPr lang="zh-CN" altLang="en-US" sz="2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14348" y="3000372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 过山车② 旋转木马③ 卡丁车④ 碰碰车⑤高空观览车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" name="图片 9" descr="cvb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3643314"/>
            <a:ext cx="4786346" cy="250033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643570" y="4857760"/>
            <a:ext cx="1071570" cy="64294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</a:rPr>
              <a:t>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0298" y="4857760"/>
            <a:ext cx="1143008" cy="64294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②</a:t>
            </a:r>
            <a:endParaRPr lang="zh-CN" altLang="en-US" sz="32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00298" y="4000504"/>
            <a:ext cx="1285884" cy="64294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③</a:t>
            </a:r>
            <a:endParaRPr lang="zh-CN" altLang="en-US" sz="32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00496" y="4000504"/>
            <a:ext cx="1285884" cy="64294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⑤</a:t>
            </a:r>
            <a:endParaRPr lang="zh-CN" altLang="en-US" sz="32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29256" y="4000504"/>
            <a:ext cx="1285884" cy="64294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④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85918" y="357166"/>
            <a:ext cx="4382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页练习二第</a:t>
            </a:r>
            <a:r>
              <a:rPr lang="en-US" altLang="zh-CN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28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571480"/>
            <a:ext cx="2515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1538" y="1428736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     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" name="图片 29" descr="vcx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1000108"/>
            <a:ext cx="6286544" cy="285752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00034" y="4071942"/>
            <a:ext cx="814393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）丽丽家在学校的（     ）面，书店在学校的（     ）面。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0034" y="5143512"/>
            <a:ext cx="814393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）和平路和青年街交叉路口的（      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面是游泳馆，（     ）面是医院。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56801" y="4071942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西北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0595" y="457200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东北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72330" y="5143512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东北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38551" y="564357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西南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0815" y="1499870"/>
            <a:ext cx="8973185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地图通常是按上（    ）、下（   ）、左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（    ）、右（    ）绘制的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70815" y="3286125"/>
            <a:ext cx="897318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通常所说的八个方向是（    ）、（   ）、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）、（    ）、（      ）、（     ）、  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）、（      ）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6248" y="1643050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北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00826" y="171448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南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14414" y="242886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00430" y="242886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84782" y="421481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北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86644" y="3429000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南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27394" y="421481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00694" y="3429000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85997" y="4143380"/>
            <a:ext cx="9286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东南 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216474" y="4143380"/>
            <a:ext cx="9286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东北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4201" y="4929198"/>
            <a:ext cx="1143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西南    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86116" y="4929198"/>
            <a:ext cx="9286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西北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6" grpId="0"/>
      <p:bldP spid="27" grpId="0"/>
      <p:bldP spid="29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571480"/>
            <a:ext cx="2515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1538" y="1500174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     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" name="图片 29" descr="vcx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1142984"/>
            <a:ext cx="5857916" cy="285752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71472" y="4286256"/>
            <a:ext cx="814393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）向伟要到丽丽家玩，可以沿着（    ）路向（    ）走到影剧院，再沿着（    ）街向（   ）走到丽丽家。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86644" y="428625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人民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1693" y="471488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西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20871" y="477838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青年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87857" y="526987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北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929322" y="5857892"/>
            <a:ext cx="1943100" cy="525791"/>
            <a:chOff x="1474" y="3702"/>
            <a:chExt cx="952" cy="499"/>
          </a:xfrm>
        </p:grpSpPr>
        <p:sp>
          <p:nvSpPr>
            <p:cNvPr id="16" name="AutoShap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85786" y="714356"/>
            <a:ext cx="675957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说一说明明的上学路线。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857884" y="5786454"/>
            <a:ext cx="1943100" cy="525791"/>
            <a:chOff x="1474" y="3702"/>
            <a:chExt cx="952" cy="499"/>
          </a:xfrm>
        </p:grpSpPr>
        <p:sp>
          <p:nvSpPr>
            <p:cNvPr id="2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13" name="图片 12" descr="cvf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52" y="1500174"/>
            <a:ext cx="6335233" cy="257176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28662" y="4143380"/>
            <a:ext cx="7429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明明从家先向东北走到邮局，再向东走到商店，再向东南走到医院，最后再向东北走到学校。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000100" y="1071546"/>
            <a:ext cx="662232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（开放题）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介绍我的家乡，设计游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览路线图。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572132" y="5857892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57224" y="642918"/>
            <a:ext cx="3000396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数学游戏。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6000760" y="5715016"/>
            <a:ext cx="1684338" cy="876299"/>
            <a:chOff x="2736" y="2844"/>
            <a:chExt cx="1061" cy="552"/>
          </a:xfrm>
        </p:grpSpPr>
        <p:pic>
          <p:nvPicPr>
            <p:cNvPr id="1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" y="284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2781" y="306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928630" y="1571612"/>
            <a:ext cx="8215370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随机让学生扮演小熊、小象、小兔、狮子，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然后让学生说出下面的方向：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42976" y="3286124"/>
            <a:ext cx="570318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小熊家在小象家的（       ）方，小兔家在狮子家的（       ）方。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428596" y="928670"/>
            <a:ext cx="8215370" cy="5357850"/>
            <a:chOff x="428596" y="928670"/>
            <a:chExt cx="8215370" cy="5357850"/>
          </a:xfrm>
        </p:grpSpPr>
        <p:grpSp>
          <p:nvGrpSpPr>
            <p:cNvPr id="4" name="组合 8"/>
            <p:cNvGrpSpPr/>
            <p:nvPr/>
          </p:nvGrpSpPr>
          <p:grpSpPr>
            <a:xfrm>
              <a:off x="428596" y="928670"/>
              <a:ext cx="8215370" cy="5357850"/>
              <a:chOff x="428596" y="928670"/>
              <a:chExt cx="8215370" cy="535785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071802" y="1142984"/>
                <a:ext cx="2786082" cy="428628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动物园导游图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pic>
            <p:nvPicPr>
              <p:cNvPr id="8" name="图片 7" descr="ncc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8596" y="928670"/>
                <a:ext cx="8215370" cy="5357850"/>
              </a:xfrm>
              <a:prstGeom prst="rect">
                <a:avLst/>
              </a:prstGeom>
            </p:spPr>
          </p:pic>
        </p:grpSp>
        <p:sp>
          <p:nvSpPr>
            <p:cNvPr id="11" name="矩形 10"/>
            <p:cNvSpPr/>
            <p:nvPr/>
          </p:nvSpPr>
          <p:spPr>
            <a:xfrm>
              <a:off x="3714744" y="5286388"/>
              <a:ext cx="1500198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大门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圆角矩形标注 13"/>
          <p:cNvSpPr/>
          <p:nvPr/>
        </p:nvSpPr>
        <p:spPr>
          <a:xfrm>
            <a:off x="5072066" y="1643050"/>
            <a:ext cx="1428760" cy="428628"/>
          </a:xfrm>
          <a:prstGeom prst="wedgeRoundRectCallout">
            <a:avLst>
              <a:gd name="adj1" fmla="val -53341"/>
              <a:gd name="adj2" fmla="val 8959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猩猩馆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7358082" y="2143116"/>
            <a:ext cx="1428760" cy="428628"/>
          </a:xfrm>
          <a:prstGeom prst="wedgeRoundRectCallout">
            <a:avLst>
              <a:gd name="adj1" fmla="val -53341"/>
              <a:gd name="adj2" fmla="val 8959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飞禽馆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7286644" y="3357562"/>
            <a:ext cx="1428760" cy="428628"/>
          </a:xfrm>
          <a:prstGeom prst="wedgeRoundRectCallout">
            <a:avLst>
              <a:gd name="adj1" fmla="val -53341"/>
              <a:gd name="adj2" fmla="val 8959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海洋馆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7358082" y="5143512"/>
            <a:ext cx="1071570" cy="785818"/>
          </a:xfrm>
          <a:prstGeom prst="wedgeRoundRectCallout">
            <a:avLst>
              <a:gd name="adj1" fmla="val -66886"/>
              <a:gd name="adj2" fmla="val -11358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长颈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鹿馆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285720" y="4857760"/>
            <a:ext cx="1428760" cy="428628"/>
          </a:xfrm>
          <a:prstGeom prst="wedgeRoundRectCallout">
            <a:avLst>
              <a:gd name="adj1" fmla="val 65515"/>
              <a:gd name="adj2" fmla="val -8649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猴山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285720" y="3571876"/>
            <a:ext cx="1428760" cy="428628"/>
          </a:xfrm>
          <a:prstGeom prst="wedgeRoundRectCallout">
            <a:avLst>
              <a:gd name="adj1" fmla="val 65515"/>
              <a:gd name="adj2" fmla="val -4247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大象馆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285720" y="2285992"/>
            <a:ext cx="1428760" cy="428628"/>
          </a:xfrm>
          <a:prstGeom prst="wedgeRoundRectCallout">
            <a:avLst>
              <a:gd name="adj1" fmla="val 54341"/>
              <a:gd name="adj2" fmla="val 8959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熊猫馆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714744" y="4286256"/>
            <a:ext cx="1428760" cy="428628"/>
          </a:xfrm>
          <a:prstGeom prst="wedgeRoundRectCallout">
            <a:avLst>
              <a:gd name="adj1" fmla="val 21833"/>
              <a:gd name="adj2" fmla="val -8988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狮山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>
          <a:xfrm>
            <a:off x="642910" y="285728"/>
            <a:ext cx="8286808" cy="6091261"/>
            <a:chOff x="642910" y="285728"/>
            <a:chExt cx="8286808" cy="6091261"/>
          </a:xfrm>
        </p:grpSpPr>
        <p:pic>
          <p:nvPicPr>
            <p:cNvPr id="9" name="图片 8" descr="bvx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10" y="285728"/>
              <a:ext cx="8286808" cy="609126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786050" y="714356"/>
              <a:ext cx="2786082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动物园导游图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圆角矩形标注 10"/>
            <p:cNvSpPr/>
            <p:nvPr/>
          </p:nvSpPr>
          <p:spPr>
            <a:xfrm>
              <a:off x="7000892" y="1214422"/>
              <a:ext cx="1500198" cy="1143008"/>
            </a:xfrm>
            <a:prstGeom prst="wedgeRoundRectCallout">
              <a:avLst>
                <a:gd name="adj1" fmla="val -62898"/>
                <a:gd name="adj2" fmla="val -26444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我要去看熊猫，应该向什么方向走呢？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3" name="圆角矩形标注 12"/>
            <p:cNvSpPr/>
            <p:nvPr/>
          </p:nvSpPr>
          <p:spPr>
            <a:xfrm>
              <a:off x="7000892" y="2714620"/>
              <a:ext cx="1500198" cy="1143008"/>
            </a:xfrm>
            <a:prstGeom prst="wedgeRoundRectCallout">
              <a:avLst>
                <a:gd name="adj1" fmla="val -63865"/>
                <a:gd name="adj2" fmla="val 276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我先去看狮子，再去猴山，应该怎</a:t>
              </a:r>
              <a:endParaRPr lang="en-US" altLang="zh-CN" sz="1800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么走呢？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286644" y="2285992"/>
              <a:ext cx="857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小平</a:t>
              </a:r>
              <a:endParaRPr lang="zh-CN" altLang="en-US" sz="2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215206" y="3857628"/>
              <a:ext cx="10001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文文</a:t>
              </a:r>
              <a:endParaRPr lang="zh-CN" altLang="en-US" sz="2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428992" y="3643314"/>
              <a:ext cx="1143008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大门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0" name="圆角矩形标注 19"/>
            <p:cNvSpPr/>
            <p:nvPr/>
          </p:nvSpPr>
          <p:spPr>
            <a:xfrm>
              <a:off x="5214942" y="4643446"/>
              <a:ext cx="2857520" cy="785818"/>
            </a:xfrm>
            <a:prstGeom prst="wedgeRoundRectCallout">
              <a:avLst>
                <a:gd name="adj1" fmla="val -61376"/>
                <a:gd name="adj2" fmla="val -29441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华文楷体" pitchFamily="2" charset="-122"/>
                  <a:ea typeface="华文楷体" pitchFamily="2" charset="-122"/>
                </a:rPr>
                <a:t>去熊猫馆，可以先到狮山，再向西北走，也可以</a:t>
              </a:r>
              <a:r>
                <a:rPr lang="en-US" altLang="zh-CN" sz="1800" dirty="0" smtClean="0">
                  <a:latin typeface="华文楷体" pitchFamily="2" charset="-122"/>
                  <a:ea typeface="华文楷体" pitchFamily="2" charset="-122"/>
                </a:rPr>
                <a:t>… …</a:t>
              </a:r>
              <a:endParaRPr lang="zh-CN" altLang="en-US" sz="1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圆角矩形标注 20"/>
            <p:cNvSpPr/>
            <p:nvPr/>
          </p:nvSpPr>
          <p:spPr>
            <a:xfrm>
              <a:off x="785786" y="4786322"/>
              <a:ext cx="2286016" cy="571504"/>
            </a:xfrm>
            <a:prstGeom prst="wedgeRoundRectCallout">
              <a:avLst>
                <a:gd name="adj1" fmla="val 30337"/>
                <a:gd name="adj2" fmla="val -83785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熊猫馆在西北角 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Line 42"/>
          <p:cNvSpPr>
            <a:spLocks noChangeShapeType="1"/>
          </p:cNvSpPr>
          <p:nvPr/>
        </p:nvSpPr>
        <p:spPr bwMode="auto">
          <a:xfrm>
            <a:off x="5286380" y="4572008"/>
            <a:ext cx="850900" cy="4286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52"/>
          <p:cNvGrpSpPr/>
          <p:nvPr/>
        </p:nvGrpSpPr>
        <p:grpSpPr>
          <a:xfrm>
            <a:off x="285720" y="476888"/>
            <a:ext cx="8643998" cy="5881070"/>
            <a:chOff x="285720" y="476888"/>
            <a:chExt cx="8643998" cy="5881070"/>
          </a:xfrm>
        </p:grpSpPr>
        <p:grpSp>
          <p:nvGrpSpPr>
            <p:cNvPr id="3" name="组合 1"/>
            <p:cNvGrpSpPr/>
            <p:nvPr/>
          </p:nvGrpSpPr>
          <p:grpSpPr>
            <a:xfrm>
              <a:off x="285720" y="1357298"/>
              <a:ext cx="8643998" cy="5000660"/>
              <a:chOff x="428596" y="928670"/>
              <a:chExt cx="8215370" cy="5357850"/>
            </a:xfrm>
          </p:grpSpPr>
          <p:grpSp>
            <p:nvGrpSpPr>
              <p:cNvPr id="16" name="组合 8"/>
              <p:cNvGrpSpPr/>
              <p:nvPr/>
            </p:nvGrpSpPr>
            <p:grpSpPr>
              <a:xfrm>
                <a:off x="428596" y="928670"/>
                <a:ext cx="8215370" cy="5357850"/>
                <a:chOff x="428596" y="928670"/>
                <a:chExt cx="8215370" cy="5357850"/>
              </a:xfrm>
            </p:grpSpPr>
            <p:sp>
              <p:nvSpPr>
                <p:cNvPr id="5" name="矩形 4"/>
                <p:cNvSpPr/>
                <p:nvPr/>
              </p:nvSpPr>
              <p:spPr>
                <a:xfrm>
                  <a:off x="3071802" y="1142984"/>
                  <a:ext cx="2786082" cy="428628"/>
                </a:xfrm>
                <a:prstGeom prst="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800" dirty="0" smtClean="0">
                      <a:latin typeface="华文楷体" pitchFamily="2" charset="-122"/>
                      <a:ea typeface="华文楷体" pitchFamily="2" charset="-122"/>
                    </a:rPr>
                    <a:t>动物园导游图</a:t>
                  </a:r>
                  <a:endParaRPr lang="zh-CN" altLang="en-US" sz="28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pic>
              <p:nvPicPr>
                <p:cNvPr id="6" name="图片 5" descr="ncc.gif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28596" y="928670"/>
                  <a:ext cx="8215370" cy="5357850"/>
                </a:xfrm>
                <a:prstGeom prst="rect">
                  <a:avLst/>
                </a:prstGeom>
              </p:spPr>
            </p:pic>
          </p:grpSp>
          <p:sp>
            <p:nvSpPr>
              <p:cNvPr id="4" name="矩形 3"/>
              <p:cNvSpPr/>
              <p:nvPr/>
            </p:nvSpPr>
            <p:spPr>
              <a:xfrm>
                <a:off x="3714744" y="5286388"/>
                <a:ext cx="1500198" cy="35719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大门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857224" y="476888"/>
              <a:ext cx="78581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文文先去看狮子，再去猴山，应该怎么走呢？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17" name="组合 43"/>
            <p:cNvGrpSpPr/>
            <p:nvPr/>
          </p:nvGrpSpPr>
          <p:grpSpPr>
            <a:xfrm>
              <a:off x="5214942" y="3000372"/>
              <a:ext cx="1370011" cy="928694"/>
              <a:chOff x="5214942" y="3000372"/>
              <a:chExt cx="1370011" cy="928694"/>
            </a:xfrm>
          </p:grpSpPr>
          <p:sp>
            <p:nvSpPr>
              <p:cNvPr id="8" name="Line 20"/>
              <p:cNvSpPr>
                <a:spLocks noChangeShapeType="1"/>
              </p:cNvSpPr>
              <p:nvPr/>
            </p:nvSpPr>
            <p:spPr bwMode="auto">
              <a:xfrm flipV="1">
                <a:off x="5214942" y="3000372"/>
                <a:ext cx="1154111" cy="714380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Line 21"/>
              <p:cNvSpPr>
                <a:spLocks noChangeShapeType="1"/>
              </p:cNvSpPr>
              <p:nvPr/>
            </p:nvSpPr>
            <p:spPr bwMode="auto">
              <a:xfrm flipV="1">
                <a:off x="5500694" y="3294059"/>
                <a:ext cx="1084259" cy="635007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" name="组合 42"/>
            <p:cNvGrpSpPr/>
            <p:nvPr/>
          </p:nvGrpSpPr>
          <p:grpSpPr>
            <a:xfrm>
              <a:off x="4281490" y="2928934"/>
              <a:ext cx="576262" cy="684212"/>
              <a:chOff x="4281490" y="2928934"/>
              <a:chExt cx="576262" cy="684212"/>
            </a:xfrm>
          </p:grpSpPr>
          <p:sp>
            <p:nvSpPr>
              <p:cNvPr id="10" name="Line 12"/>
              <p:cNvSpPr>
                <a:spLocks noChangeShapeType="1"/>
              </p:cNvSpPr>
              <p:nvPr/>
            </p:nvSpPr>
            <p:spPr bwMode="auto">
              <a:xfrm flipV="1">
                <a:off x="4857752" y="2928934"/>
                <a:ext cx="0" cy="684212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Line 13"/>
              <p:cNvSpPr>
                <a:spLocks noChangeShapeType="1"/>
              </p:cNvSpPr>
              <p:nvPr/>
            </p:nvSpPr>
            <p:spPr bwMode="auto">
              <a:xfrm flipH="1" flipV="1">
                <a:off x="4281490" y="2928934"/>
                <a:ext cx="0" cy="684212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" name="组合 46"/>
            <p:cNvGrpSpPr/>
            <p:nvPr/>
          </p:nvGrpSpPr>
          <p:grpSpPr>
            <a:xfrm>
              <a:off x="4281490" y="4572008"/>
              <a:ext cx="576262" cy="684212"/>
              <a:chOff x="4281490" y="4572008"/>
              <a:chExt cx="576262" cy="684212"/>
            </a:xfrm>
          </p:grpSpPr>
          <p:sp>
            <p:nvSpPr>
              <p:cNvPr id="12" name="Line 12"/>
              <p:cNvSpPr>
                <a:spLocks noChangeShapeType="1"/>
              </p:cNvSpPr>
              <p:nvPr/>
            </p:nvSpPr>
            <p:spPr bwMode="auto">
              <a:xfrm flipV="1">
                <a:off x="4857752" y="4572008"/>
                <a:ext cx="0" cy="684212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 flipH="1" flipV="1">
                <a:off x="4281490" y="4572008"/>
                <a:ext cx="0" cy="684212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" name="组合 48"/>
            <p:cNvGrpSpPr/>
            <p:nvPr/>
          </p:nvGrpSpPr>
          <p:grpSpPr>
            <a:xfrm>
              <a:off x="2643174" y="3883348"/>
              <a:ext cx="868358" cy="520065"/>
              <a:chOff x="2643174" y="3883348"/>
              <a:chExt cx="868358" cy="520065"/>
            </a:xfrm>
          </p:grpSpPr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 flipH="1">
                <a:off x="2643174" y="3883348"/>
                <a:ext cx="857256" cy="45719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Line 26"/>
              <p:cNvSpPr>
                <a:spLocks noChangeShapeType="1"/>
              </p:cNvSpPr>
              <p:nvPr/>
            </p:nvSpPr>
            <p:spPr bwMode="auto">
              <a:xfrm flipH="1">
                <a:off x="2643174" y="4357694"/>
                <a:ext cx="868358" cy="45719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" name="组合 44"/>
            <p:cNvGrpSpPr/>
            <p:nvPr/>
          </p:nvGrpSpPr>
          <p:grpSpPr>
            <a:xfrm>
              <a:off x="5500694" y="3929066"/>
              <a:ext cx="990608" cy="545785"/>
              <a:chOff x="5500694" y="3929066"/>
              <a:chExt cx="990608" cy="545785"/>
            </a:xfrm>
          </p:grpSpPr>
          <p:sp>
            <p:nvSpPr>
              <p:cNvPr id="27" name="Line 12"/>
              <p:cNvSpPr>
                <a:spLocks noChangeShapeType="1"/>
              </p:cNvSpPr>
              <p:nvPr/>
            </p:nvSpPr>
            <p:spPr bwMode="auto">
              <a:xfrm>
                <a:off x="5500694" y="4429132"/>
                <a:ext cx="990608" cy="45719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Line 12"/>
              <p:cNvSpPr>
                <a:spLocks noChangeShapeType="1"/>
              </p:cNvSpPr>
              <p:nvPr/>
            </p:nvSpPr>
            <p:spPr bwMode="auto">
              <a:xfrm>
                <a:off x="5572132" y="3929066"/>
                <a:ext cx="919170" cy="45719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" name="组合 49"/>
            <p:cNvGrpSpPr/>
            <p:nvPr/>
          </p:nvGrpSpPr>
          <p:grpSpPr>
            <a:xfrm>
              <a:off x="2209786" y="3071810"/>
              <a:ext cx="1801812" cy="887412"/>
              <a:chOff x="2209786" y="3071810"/>
              <a:chExt cx="1801812" cy="887412"/>
            </a:xfrm>
          </p:grpSpPr>
          <p:sp>
            <p:nvSpPr>
              <p:cNvPr id="29" name="Line 24"/>
              <p:cNvSpPr>
                <a:spLocks noChangeShapeType="1"/>
              </p:cNvSpPr>
              <p:nvPr/>
            </p:nvSpPr>
            <p:spPr bwMode="auto">
              <a:xfrm flipH="1" flipV="1">
                <a:off x="2500298" y="3071810"/>
                <a:ext cx="1511300" cy="587375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Line 25"/>
              <p:cNvSpPr>
                <a:spLocks noChangeShapeType="1"/>
              </p:cNvSpPr>
              <p:nvPr/>
            </p:nvSpPr>
            <p:spPr bwMode="auto">
              <a:xfrm flipH="1" flipV="1">
                <a:off x="2209786" y="3371847"/>
                <a:ext cx="1584325" cy="587375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" name="组合 47"/>
            <p:cNvGrpSpPr/>
            <p:nvPr/>
          </p:nvGrpSpPr>
          <p:grpSpPr>
            <a:xfrm>
              <a:off x="2428861" y="4398971"/>
              <a:ext cx="1654175" cy="930275"/>
              <a:chOff x="2428861" y="4398971"/>
              <a:chExt cx="1654175" cy="930275"/>
            </a:xfrm>
          </p:grpSpPr>
          <p:sp>
            <p:nvSpPr>
              <p:cNvPr id="31" name="Line 35"/>
              <p:cNvSpPr>
                <a:spLocks noChangeShapeType="1"/>
              </p:cNvSpPr>
              <p:nvPr/>
            </p:nvSpPr>
            <p:spPr bwMode="auto">
              <a:xfrm flipH="1">
                <a:off x="2428861" y="4398971"/>
                <a:ext cx="1366838" cy="587375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Line 36"/>
              <p:cNvSpPr>
                <a:spLocks noChangeShapeType="1"/>
              </p:cNvSpPr>
              <p:nvPr/>
            </p:nvSpPr>
            <p:spPr bwMode="auto">
              <a:xfrm flipH="1">
                <a:off x="2571736" y="4643446"/>
                <a:ext cx="1511300" cy="685800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" name="组合 45"/>
            <p:cNvGrpSpPr/>
            <p:nvPr/>
          </p:nvGrpSpPr>
          <p:grpSpPr>
            <a:xfrm>
              <a:off x="4786314" y="4429132"/>
              <a:ext cx="2012953" cy="876301"/>
              <a:chOff x="4786314" y="4429132"/>
              <a:chExt cx="2012953" cy="876301"/>
            </a:xfrm>
          </p:grpSpPr>
          <p:sp>
            <p:nvSpPr>
              <p:cNvPr id="33" name="Line 22"/>
              <p:cNvSpPr>
                <a:spLocks noChangeShapeType="1"/>
              </p:cNvSpPr>
              <p:nvPr/>
            </p:nvSpPr>
            <p:spPr bwMode="auto">
              <a:xfrm>
                <a:off x="5429256" y="4429132"/>
                <a:ext cx="1370011" cy="565150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Line 23"/>
              <p:cNvSpPr>
                <a:spLocks noChangeShapeType="1"/>
              </p:cNvSpPr>
              <p:nvPr/>
            </p:nvSpPr>
            <p:spPr bwMode="auto">
              <a:xfrm>
                <a:off x="4786314" y="4572008"/>
                <a:ext cx="1655762" cy="733425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51"/>
          <p:cNvGrpSpPr/>
          <p:nvPr/>
        </p:nvGrpSpPr>
        <p:grpSpPr>
          <a:xfrm>
            <a:off x="4286248" y="1857364"/>
            <a:ext cx="545342" cy="1706570"/>
            <a:chOff x="4286248" y="1857364"/>
            <a:chExt cx="545342" cy="1706570"/>
          </a:xfrm>
        </p:grpSpPr>
        <p:sp>
          <p:nvSpPr>
            <p:cNvPr id="37" name="Line 38"/>
            <p:cNvSpPr>
              <a:spLocks noChangeShapeType="1"/>
            </p:cNvSpPr>
            <p:nvPr/>
          </p:nvSpPr>
          <p:spPr bwMode="auto">
            <a:xfrm flipV="1">
              <a:off x="4500562" y="2928934"/>
              <a:ext cx="0" cy="6350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Rectangle 11"/>
            <p:cNvSpPr>
              <a:spLocks noChangeArrowheads="1"/>
            </p:cNvSpPr>
            <p:nvPr/>
          </p:nvSpPr>
          <p:spPr bwMode="auto">
            <a:xfrm>
              <a:off x="4286248" y="1857364"/>
              <a:ext cx="54534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华文楷体" pitchFamily="2" charset="-122"/>
                  <a:ea typeface="华文楷体" pitchFamily="2" charset="-122"/>
                </a:rPr>
                <a:t>北</a:t>
              </a:r>
            </a:p>
          </p:txBody>
        </p:sp>
      </p:grpSp>
      <p:grpSp>
        <p:nvGrpSpPr>
          <p:cNvPr id="26" name="组合 54"/>
          <p:cNvGrpSpPr/>
          <p:nvPr/>
        </p:nvGrpSpPr>
        <p:grpSpPr>
          <a:xfrm>
            <a:off x="4286248" y="4500570"/>
            <a:ext cx="545342" cy="1809104"/>
            <a:chOff x="4286248" y="4500570"/>
            <a:chExt cx="545342" cy="1809104"/>
          </a:xfrm>
        </p:grpSpPr>
        <p:sp>
          <p:nvSpPr>
            <p:cNvPr id="38" name="Line 40"/>
            <p:cNvSpPr>
              <a:spLocks noChangeShapeType="1"/>
            </p:cNvSpPr>
            <p:nvPr/>
          </p:nvSpPr>
          <p:spPr bwMode="auto">
            <a:xfrm flipH="1">
              <a:off x="4546281" y="4500570"/>
              <a:ext cx="45719" cy="7858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Rectangle 11"/>
            <p:cNvSpPr>
              <a:spLocks noChangeArrowheads="1"/>
            </p:cNvSpPr>
            <p:nvPr/>
          </p:nvSpPr>
          <p:spPr bwMode="auto">
            <a:xfrm>
              <a:off x="4286248" y="5786454"/>
              <a:ext cx="54534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3" name="组合 57"/>
          <p:cNvGrpSpPr/>
          <p:nvPr/>
        </p:nvGrpSpPr>
        <p:grpSpPr>
          <a:xfrm>
            <a:off x="928662" y="3929066"/>
            <a:ext cx="2722574" cy="523220"/>
            <a:chOff x="928662" y="3929066"/>
            <a:chExt cx="2722574" cy="523220"/>
          </a:xfrm>
        </p:grpSpPr>
        <p:sp>
          <p:nvSpPr>
            <p:cNvPr id="40" name="Line 39"/>
            <p:cNvSpPr>
              <a:spLocks noChangeShapeType="1"/>
            </p:cNvSpPr>
            <p:nvPr/>
          </p:nvSpPr>
          <p:spPr bwMode="auto">
            <a:xfrm flipH="1">
              <a:off x="2643174" y="4214818"/>
              <a:ext cx="100806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Rectangle 11"/>
            <p:cNvSpPr>
              <a:spLocks noChangeArrowheads="1"/>
            </p:cNvSpPr>
            <p:nvPr/>
          </p:nvSpPr>
          <p:spPr bwMode="auto">
            <a:xfrm>
              <a:off x="928662" y="3929066"/>
              <a:ext cx="543739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西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4" name="组合 58"/>
          <p:cNvGrpSpPr/>
          <p:nvPr/>
        </p:nvGrpSpPr>
        <p:grpSpPr>
          <a:xfrm>
            <a:off x="5357818" y="3857628"/>
            <a:ext cx="2972631" cy="523220"/>
            <a:chOff x="5357818" y="3857628"/>
            <a:chExt cx="2972631" cy="523220"/>
          </a:xfrm>
        </p:grpSpPr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5357818" y="4214818"/>
              <a:ext cx="100806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Rectangle 11"/>
            <p:cNvSpPr>
              <a:spLocks noChangeArrowheads="1"/>
            </p:cNvSpPr>
            <p:nvPr/>
          </p:nvSpPr>
          <p:spPr bwMode="auto">
            <a:xfrm>
              <a:off x="7786710" y="3857628"/>
              <a:ext cx="543739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东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5" name="组合 60"/>
          <p:cNvGrpSpPr/>
          <p:nvPr/>
        </p:nvGrpSpPr>
        <p:grpSpPr>
          <a:xfrm>
            <a:off x="5214942" y="2214554"/>
            <a:ext cx="3071834" cy="1685932"/>
            <a:chOff x="5214942" y="2214554"/>
            <a:chExt cx="3071834" cy="1685932"/>
          </a:xfrm>
        </p:grpSpPr>
        <p:sp>
          <p:nvSpPr>
            <p:cNvPr id="36" name="Line 30"/>
            <p:cNvSpPr>
              <a:spLocks noChangeShapeType="1"/>
            </p:cNvSpPr>
            <p:nvPr/>
          </p:nvSpPr>
          <p:spPr bwMode="auto">
            <a:xfrm flipV="1">
              <a:off x="5214942" y="3214686"/>
              <a:ext cx="1223963" cy="6858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Rectangle 11"/>
            <p:cNvSpPr>
              <a:spLocks noChangeArrowheads="1"/>
            </p:cNvSpPr>
            <p:nvPr/>
          </p:nvSpPr>
          <p:spPr bwMode="auto">
            <a:xfrm>
              <a:off x="7286644" y="2214554"/>
              <a:ext cx="100013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东北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6" name="组合 63"/>
          <p:cNvGrpSpPr/>
          <p:nvPr/>
        </p:nvGrpSpPr>
        <p:grpSpPr>
          <a:xfrm>
            <a:off x="5286380" y="4572008"/>
            <a:ext cx="3000396" cy="1380476"/>
            <a:chOff x="5286380" y="4572008"/>
            <a:chExt cx="3000396" cy="1380476"/>
          </a:xfrm>
        </p:grpSpPr>
        <p:sp>
          <p:nvSpPr>
            <p:cNvPr id="62" name="Line 42"/>
            <p:cNvSpPr>
              <a:spLocks noChangeShapeType="1"/>
            </p:cNvSpPr>
            <p:nvPr/>
          </p:nvSpPr>
          <p:spPr bwMode="auto">
            <a:xfrm>
              <a:off x="5286380" y="4572008"/>
              <a:ext cx="928694" cy="42862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7286644" y="5429264"/>
              <a:ext cx="100013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东南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7" name="组合 65"/>
          <p:cNvGrpSpPr/>
          <p:nvPr/>
        </p:nvGrpSpPr>
        <p:grpSpPr>
          <a:xfrm>
            <a:off x="714348" y="4643446"/>
            <a:ext cx="2909902" cy="1166162"/>
            <a:chOff x="714348" y="4643446"/>
            <a:chExt cx="2909902" cy="1166162"/>
          </a:xfrm>
        </p:grpSpPr>
        <p:sp>
          <p:nvSpPr>
            <p:cNvPr id="39" name="Line 43"/>
            <p:cNvSpPr>
              <a:spLocks noChangeShapeType="1"/>
            </p:cNvSpPr>
            <p:nvPr/>
          </p:nvSpPr>
          <p:spPr bwMode="auto">
            <a:xfrm flipH="1">
              <a:off x="2786050" y="4643446"/>
              <a:ext cx="838200" cy="3619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Rectangle 11"/>
            <p:cNvSpPr>
              <a:spLocks noChangeArrowheads="1"/>
            </p:cNvSpPr>
            <p:nvPr/>
          </p:nvSpPr>
          <p:spPr bwMode="auto">
            <a:xfrm>
              <a:off x="714348" y="5286388"/>
              <a:ext cx="100013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西南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8" name="组合 67"/>
          <p:cNvGrpSpPr/>
          <p:nvPr/>
        </p:nvGrpSpPr>
        <p:grpSpPr>
          <a:xfrm>
            <a:off x="714348" y="2214554"/>
            <a:ext cx="2771788" cy="1433520"/>
            <a:chOff x="714348" y="2214554"/>
            <a:chExt cx="2771788" cy="1433520"/>
          </a:xfrm>
        </p:grpSpPr>
        <p:sp>
          <p:nvSpPr>
            <p:cNvPr id="41" name="Line 44"/>
            <p:cNvSpPr>
              <a:spLocks noChangeShapeType="1"/>
            </p:cNvSpPr>
            <p:nvPr/>
          </p:nvSpPr>
          <p:spPr bwMode="auto">
            <a:xfrm flipH="1" flipV="1">
              <a:off x="2571736" y="3286124"/>
              <a:ext cx="914400" cy="3619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Rectangle 11"/>
            <p:cNvSpPr>
              <a:spLocks noChangeArrowheads="1"/>
            </p:cNvSpPr>
            <p:nvPr/>
          </p:nvSpPr>
          <p:spPr bwMode="auto">
            <a:xfrm>
              <a:off x="714348" y="2214554"/>
              <a:ext cx="100013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西北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9" name="圆角矩形标注 68"/>
          <p:cNvSpPr/>
          <p:nvPr/>
        </p:nvSpPr>
        <p:spPr>
          <a:xfrm>
            <a:off x="7500958" y="5000636"/>
            <a:ext cx="928694" cy="500066"/>
          </a:xfrm>
          <a:prstGeom prst="wedgeRoundRectCallout">
            <a:avLst>
              <a:gd name="adj1" fmla="val -67719"/>
              <a:gd name="adj2" fmla="val 735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文文</a:t>
            </a:r>
            <a:endParaRPr lang="zh-CN" altLang="en-US" dirty="0"/>
          </a:p>
        </p:txBody>
      </p:sp>
      <p:sp>
        <p:nvSpPr>
          <p:cNvPr id="71" name="Line 44"/>
          <p:cNvSpPr>
            <a:spLocks noChangeShapeType="1"/>
          </p:cNvSpPr>
          <p:nvPr/>
        </p:nvSpPr>
        <p:spPr bwMode="auto">
          <a:xfrm flipH="1" flipV="1">
            <a:off x="5357818" y="4572008"/>
            <a:ext cx="857256" cy="428628"/>
          </a:xfrm>
          <a:prstGeom prst="line">
            <a:avLst/>
          </a:prstGeom>
          <a:noFill/>
          <a:ln w="38100">
            <a:solidFill>
              <a:srgbClr val="56344A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圆角矩形标注 71"/>
          <p:cNvSpPr/>
          <p:nvPr/>
        </p:nvSpPr>
        <p:spPr>
          <a:xfrm>
            <a:off x="6000760" y="4429132"/>
            <a:ext cx="2214578" cy="571504"/>
          </a:xfrm>
          <a:prstGeom prst="wedgeRoundRectCallout">
            <a:avLst>
              <a:gd name="adj1" fmla="val -57658"/>
              <a:gd name="adj2" fmla="val 16786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先往西北方向走到狮山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圆角矩形标注 73"/>
          <p:cNvSpPr/>
          <p:nvPr/>
        </p:nvSpPr>
        <p:spPr>
          <a:xfrm>
            <a:off x="714348" y="4143380"/>
            <a:ext cx="1928826" cy="571504"/>
          </a:xfrm>
          <a:prstGeom prst="wedgeRoundRectCallout">
            <a:avLst>
              <a:gd name="adj1" fmla="val 46550"/>
              <a:gd name="adj2" fmla="val 77737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再往西南方向走到猴山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Line 43"/>
          <p:cNvSpPr>
            <a:spLocks noChangeShapeType="1"/>
          </p:cNvSpPr>
          <p:nvPr/>
        </p:nvSpPr>
        <p:spPr bwMode="auto">
          <a:xfrm flipH="1">
            <a:off x="2714612" y="4572008"/>
            <a:ext cx="1062038" cy="49054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3143240" y="178592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dirty="0">
              <a:ea typeface="楷体_GB231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857488" y="905516"/>
            <a:ext cx="2786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（答案不唯一）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4" grpId="0" animBg="1"/>
      <p:bldP spid="75" grpId="0" animBg="1"/>
      <p:bldP spid="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Line 42"/>
          <p:cNvSpPr>
            <a:spLocks noChangeShapeType="1"/>
          </p:cNvSpPr>
          <p:nvPr/>
        </p:nvSpPr>
        <p:spPr bwMode="auto">
          <a:xfrm>
            <a:off x="5286380" y="4572008"/>
            <a:ext cx="850900" cy="4286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52"/>
          <p:cNvGrpSpPr/>
          <p:nvPr/>
        </p:nvGrpSpPr>
        <p:grpSpPr>
          <a:xfrm>
            <a:off x="285720" y="476888"/>
            <a:ext cx="8858280" cy="5881070"/>
            <a:chOff x="285720" y="476888"/>
            <a:chExt cx="8858280" cy="5881070"/>
          </a:xfrm>
        </p:grpSpPr>
        <p:grpSp>
          <p:nvGrpSpPr>
            <p:cNvPr id="3" name="组合 1"/>
            <p:cNvGrpSpPr/>
            <p:nvPr/>
          </p:nvGrpSpPr>
          <p:grpSpPr>
            <a:xfrm>
              <a:off x="285720" y="1357298"/>
              <a:ext cx="8643998" cy="5000660"/>
              <a:chOff x="428596" y="928670"/>
              <a:chExt cx="8215370" cy="5357850"/>
            </a:xfrm>
          </p:grpSpPr>
          <p:grpSp>
            <p:nvGrpSpPr>
              <p:cNvPr id="16" name="组合 8"/>
              <p:cNvGrpSpPr/>
              <p:nvPr/>
            </p:nvGrpSpPr>
            <p:grpSpPr>
              <a:xfrm>
                <a:off x="428596" y="928670"/>
                <a:ext cx="8215370" cy="5357850"/>
                <a:chOff x="428596" y="928670"/>
                <a:chExt cx="8215370" cy="5357850"/>
              </a:xfrm>
            </p:grpSpPr>
            <p:sp>
              <p:nvSpPr>
                <p:cNvPr id="5" name="矩形 4"/>
                <p:cNvSpPr/>
                <p:nvPr/>
              </p:nvSpPr>
              <p:spPr>
                <a:xfrm>
                  <a:off x="3071802" y="1142984"/>
                  <a:ext cx="2786082" cy="428628"/>
                </a:xfrm>
                <a:prstGeom prst="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800" dirty="0" smtClean="0">
                      <a:latin typeface="华文楷体" pitchFamily="2" charset="-122"/>
                      <a:ea typeface="华文楷体" pitchFamily="2" charset="-122"/>
                    </a:rPr>
                    <a:t>动物园导游图</a:t>
                  </a:r>
                  <a:endParaRPr lang="zh-CN" altLang="en-US" sz="28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pic>
              <p:nvPicPr>
                <p:cNvPr id="6" name="图片 5" descr="ncc.gif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28596" y="928670"/>
                  <a:ext cx="8215370" cy="5357850"/>
                </a:xfrm>
                <a:prstGeom prst="rect">
                  <a:avLst/>
                </a:prstGeom>
              </p:spPr>
            </p:pic>
          </p:grpSp>
          <p:sp>
            <p:nvSpPr>
              <p:cNvPr id="4" name="矩形 3"/>
              <p:cNvSpPr/>
              <p:nvPr/>
            </p:nvSpPr>
            <p:spPr>
              <a:xfrm>
                <a:off x="3714744" y="5286388"/>
                <a:ext cx="1500198" cy="35719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大门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857224" y="476888"/>
              <a:ext cx="82867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小平要去看熊猫，应该向什么方向走呢？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17" name="组合 43"/>
            <p:cNvGrpSpPr/>
            <p:nvPr/>
          </p:nvGrpSpPr>
          <p:grpSpPr>
            <a:xfrm>
              <a:off x="5214942" y="3000372"/>
              <a:ext cx="1370011" cy="928694"/>
              <a:chOff x="5214942" y="3000372"/>
              <a:chExt cx="1370011" cy="928694"/>
            </a:xfrm>
          </p:grpSpPr>
          <p:sp>
            <p:nvSpPr>
              <p:cNvPr id="8" name="Line 20"/>
              <p:cNvSpPr>
                <a:spLocks noChangeShapeType="1"/>
              </p:cNvSpPr>
              <p:nvPr/>
            </p:nvSpPr>
            <p:spPr bwMode="auto">
              <a:xfrm flipV="1">
                <a:off x="5214942" y="3000372"/>
                <a:ext cx="1154111" cy="714380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Line 21"/>
              <p:cNvSpPr>
                <a:spLocks noChangeShapeType="1"/>
              </p:cNvSpPr>
              <p:nvPr/>
            </p:nvSpPr>
            <p:spPr bwMode="auto">
              <a:xfrm flipV="1">
                <a:off x="5500694" y="3294059"/>
                <a:ext cx="1084259" cy="635007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" name="组合 42"/>
            <p:cNvGrpSpPr/>
            <p:nvPr/>
          </p:nvGrpSpPr>
          <p:grpSpPr>
            <a:xfrm>
              <a:off x="4281490" y="2928934"/>
              <a:ext cx="576262" cy="684212"/>
              <a:chOff x="4281490" y="2928934"/>
              <a:chExt cx="576262" cy="684212"/>
            </a:xfrm>
          </p:grpSpPr>
          <p:sp>
            <p:nvSpPr>
              <p:cNvPr id="10" name="Line 12"/>
              <p:cNvSpPr>
                <a:spLocks noChangeShapeType="1"/>
              </p:cNvSpPr>
              <p:nvPr/>
            </p:nvSpPr>
            <p:spPr bwMode="auto">
              <a:xfrm flipV="1">
                <a:off x="4857752" y="2928934"/>
                <a:ext cx="0" cy="684212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Line 13"/>
              <p:cNvSpPr>
                <a:spLocks noChangeShapeType="1"/>
              </p:cNvSpPr>
              <p:nvPr/>
            </p:nvSpPr>
            <p:spPr bwMode="auto">
              <a:xfrm flipH="1" flipV="1">
                <a:off x="4281490" y="2928934"/>
                <a:ext cx="0" cy="684212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" name="组合 46"/>
            <p:cNvGrpSpPr/>
            <p:nvPr/>
          </p:nvGrpSpPr>
          <p:grpSpPr>
            <a:xfrm>
              <a:off x="4281490" y="4572008"/>
              <a:ext cx="576262" cy="684212"/>
              <a:chOff x="4281490" y="4572008"/>
              <a:chExt cx="576262" cy="684212"/>
            </a:xfrm>
          </p:grpSpPr>
          <p:sp>
            <p:nvSpPr>
              <p:cNvPr id="12" name="Line 12"/>
              <p:cNvSpPr>
                <a:spLocks noChangeShapeType="1"/>
              </p:cNvSpPr>
              <p:nvPr/>
            </p:nvSpPr>
            <p:spPr bwMode="auto">
              <a:xfrm flipV="1">
                <a:off x="4857752" y="4572008"/>
                <a:ext cx="0" cy="684212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 flipH="1" flipV="1">
                <a:off x="4281490" y="4572008"/>
                <a:ext cx="0" cy="684212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" name="组合 48"/>
            <p:cNvGrpSpPr/>
            <p:nvPr/>
          </p:nvGrpSpPr>
          <p:grpSpPr>
            <a:xfrm>
              <a:off x="2643174" y="3883348"/>
              <a:ext cx="868358" cy="520065"/>
              <a:chOff x="2643174" y="3883348"/>
              <a:chExt cx="868358" cy="520065"/>
            </a:xfrm>
          </p:grpSpPr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 flipH="1">
                <a:off x="2643174" y="3883348"/>
                <a:ext cx="857256" cy="45719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Line 26"/>
              <p:cNvSpPr>
                <a:spLocks noChangeShapeType="1"/>
              </p:cNvSpPr>
              <p:nvPr/>
            </p:nvSpPr>
            <p:spPr bwMode="auto">
              <a:xfrm flipH="1">
                <a:off x="2643174" y="4357694"/>
                <a:ext cx="868358" cy="45719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" name="组合 44"/>
            <p:cNvGrpSpPr/>
            <p:nvPr/>
          </p:nvGrpSpPr>
          <p:grpSpPr>
            <a:xfrm>
              <a:off x="5500694" y="3929066"/>
              <a:ext cx="990608" cy="545785"/>
              <a:chOff x="5500694" y="3929066"/>
              <a:chExt cx="990608" cy="545785"/>
            </a:xfrm>
          </p:grpSpPr>
          <p:sp>
            <p:nvSpPr>
              <p:cNvPr id="27" name="Line 12"/>
              <p:cNvSpPr>
                <a:spLocks noChangeShapeType="1"/>
              </p:cNvSpPr>
              <p:nvPr/>
            </p:nvSpPr>
            <p:spPr bwMode="auto">
              <a:xfrm>
                <a:off x="5500694" y="4429132"/>
                <a:ext cx="990608" cy="45719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Line 12"/>
              <p:cNvSpPr>
                <a:spLocks noChangeShapeType="1"/>
              </p:cNvSpPr>
              <p:nvPr/>
            </p:nvSpPr>
            <p:spPr bwMode="auto">
              <a:xfrm>
                <a:off x="5572132" y="3929066"/>
                <a:ext cx="919170" cy="45719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" name="组合 49"/>
            <p:cNvGrpSpPr/>
            <p:nvPr/>
          </p:nvGrpSpPr>
          <p:grpSpPr>
            <a:xfrm>
              <a:off x="2209786" y="3071810"/>
              <a:ext cx="1801812" cy="887412"/>
              <a:chOff x="2209786" y="3071810"/>
              <a:chExt cx="1801812" cy="887412"/>
            </a:xfrm>
          </p:grpSpPr>
          <p:sp>
            <p:nvSpPr>
              <p:cNvPr id="29" name="Line 24"/>
              <p:cNvSpPr>
                <a:spLocks noChangeShapeType="1"/>
              </p:cNvSpPr>
              <p:nvPr/>
            </p:nvSpPr>
            <p:spPr bwMode="auto">
              <a:xfrm flipH="1" flipV="1">
                <a:off x="2500298" y="3071810"/>
                <a:ext cx="1511300" cy="587375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Line 25"/>
              <p:cNvSpPr>
                <a:spLocks noChangeShapeType="1"/>
              </p:cNvSpPr>
              <p:nvPr/>
            </p:nvSpPr>
            <p:spPr bwMode="auto">
              <a:xfrm flipH="1" flipV="1">
                <a:off x="2209786" y="3371847"/>
                <a:ext cx="1584325" cy="587375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" name="组合 47"/>
            <p:cNvGrpSpPr/>
            <p:nvPr/>
          </p:nvGrpSpPr>
          <p:grpSpPr>
            <a:xfrm>
              <a:off x="2428861" y="4398971"/>
              <a:ext cx="1654175" cy="930275"/>
              <a:chOff x="2428861" y="4398971"/>
              <a:chExt cx="1654175" cy="930275"/>
            </a:xfrm>
          </p:grpSpPr>
          <p:sp>
            <p:nvSpPr>
              <p:cNvPr id="31" name="Line 35"/>
              <p:cNvSpPr>
                <a:spLocks noChangeShapeType="1"/>
              </p:cNvSpPr>
              <p:nvPr/>
            </p:nvSpPr>
            <p:spPr bwMode="auto">
              <a:xfrm flipH="1">
                <a:off x="2428861" y="4398971"/>
                <a:ext cx="1366838" cy="587375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Line 36"/>
              <p:cNvSpPr>
                <a:spLocks noChangeShapeType="1"/>
              </p:cNvSpPr>
              <p:nvPr/>
            </p:nvSpPr>
            <p:spPr bwMode="auto">
              <a:xfrm flipH="1">
                <a:off x="2571736" y="4643446"/>
                <a:ext cx="1511300" cy="685800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" name="组合 45"/>
            <p:cNvGrpSpPr/>
            <p:nvPr/>
          </p:nvGrpSpPr>
          <p:grpSpPr>
            <a:xfrm>
              <a:off x="4786314" y="4429132"/>
              <a:ext cx="2012953" cy="876301"/>
              <a:chOff x="4786314" y="4429132"/>
              <a:chExt cx="2012953" cy="876301"/>
            </a:xfrm>
          </p:grpSpPr>
          <p:sp>
            <p:nvSpPr>
              <p:cNvPr id="33" name="Line 22"/>
              <p:cNvSpPr>
                <a:spLocks noChangeShapeType="1"/>
              </p:cNvSpPr>
              <p:nvPr/>
            </p:nvSpPr>
            <p:spPr bwMode="auto">
              <a:xfrm>
                <a:off x="5429256" y="4429132"/>
                <a:ext cx="1370011" cy="565150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Line 23"/>
              <p:cNvSpPr>
                <a:spLocks noChangeShapeType="1"/>
              </p:cNvSpPr>
              <p:nvPr/>
            </p:nvSpPr>
            <p:spPr bwMode="auto">
              <a:xfrm>
                <a:off x="4786314" y="4572008"/>
                <a:ext cx="1655762" cy="733425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51"/>
          <p:cNvGrpSpPr/>
          <p:nvPr/>
        </p:nvGrpSpPr>
        <p:grpSpPr>
          <a:xfrm>
            <a:off x="4286248" y="1857364"/>
            <a:ext cx="545342" cy="1706570"/>
            <a:chOff x="4286248" y="1857364"/>
            <a:chExt cx="545342" cy="1706570"/>
          </a:xfrm>
        </p:grpSpPr>
        <p:sp>
          <p:nvSpPr>
            <p:cNvPr id="37" name="Line 38"/>
            <p:cNvSpPr>
              <a:spLocks noChangeShapeType="1"/>
            </p:cNvSpPr>
            <p:nvPr/>
          </p:nvSpPr>
          <p:spPr bwMode="auto">
            <a:xfrm flipV="1">
              <a:off x="4500562" y="2928934"/>
              <a:ext cx="0" cy="6350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Rectangle 11"/>
            <p:cNvSpPr>
              <a:spLocks noChangeArrowheads="1"/>
            </p:cNvSpPr>
            <p:nvPr/>
          </p:nvSpPr>
          <p:spPr bwMode="auto">
            <a:xfrm>
              <a:off x="4286248" y="1857364"/>
              <a:ext cx="54534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华文楷体" pitchFamily="2" charset="-122"/>
                  <a:ea typeface="华文楷体" pitchFamily="2" charset="-122"/>
                </a:rPr>
                <a:t>北</a:t>
              </a:r>
            </a:p>
          </p:txBody>
        </p:sp>
      </p:grpSp>
      <p:grpSp>
        <p:nvGrpSpPr>
          <p:cNvPr id="26" name="组合 54"/>
          <p:cNvGrpSpPr/>
          <p:nvPr/>
        </p:nvGrpSpPr>
        <p:grpSpPr>
          <a:xfrm>
            <a:off x="4286248" y="4500570"/>
            <a:ext cx="545342" cy="1809104"/>
            <a:chOff x="4286248" y="4500570"/>
            <a:chExt cx="545342" cy="1809104"/>
          </a:xfrm>
        </p:grpSpPr>
        <p:sp>
          <p:nvSpPr>
            <p:cNvPr id="38" name="Line 40"/>
            <p:cNvSpPr>
              <a:spLocks noChangeShapeType="1"/>
            </p:cNvSpPr>
            <p:nvPr/>
          </p:nvSpPr>
          <p:spPr bwMode="auto">
            <a:xfrm flipH="1">
              <a:off x="4546281" y="4500570"/>
              <a:ext cx="45719" cy="7858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Rectangle 11"/>
            <p:cNvSpPr>
              <a:spLocks noChangeArrowheads="1"/>
            </p:cNvSpPr>
            <p:nvPr/>
          </p:nvSpPr>
          <p:spPr bwMode="auto">
            <a:xfrm>
              <a:off x="4286248" y="5786454"/>
              <a:ext cx="54534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3" name="组合 57"/>
          <p:cNvGrpSpPr/>
          <p:nvPr/>
        </p:nvGrpSpPr>
        <p:grpSpPr>
          <a:xfrm>
            <a:off x="928662" y="3929066"/>
            <a:ext cx="2722574" cy="523220"/>
            <a:chOff x="928662" y="3929066"/>
            <a:chExt cx="2722574" cy="523220"/>
          </a:xfrm>
        </p:grpSpPr>
        <p:sp>
          <p:nvSpPr>
            <p:cNvPr id="40" name="Line 39"/>
            <p:cNvSpPr>
              <a:spLocks noChangeShapeType="1"/>
            </p:cNvSpPr>
            <p:nvPr/>
          </p:nvSpPr>
          <p:spPr bwMode="auto">
            <a:xfrm flipH="1">
              <a:off x="2643174" y="4214818"/>
              <a:ext cx="100806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Rectangle 11"/>
            <p:cNvSpPr>
              <a:spLocks noChangeArrowheads="1"/>
            </p:cNvSpPr>
            <p:nvPr/>
          </p:nvSpPr>
          <p:spPr bwMode="auto">
            <a:xfrm>
              <a:off x="928662" y="3929066"/>
              <a:ext cx="543739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西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4" name="组合 58"/>
          <p:cNvGrpSpPr/>
          <p:nvPr/>
        </p:nvGrpSpPr>
        <p:grpSpPr>
          <a:xfrm>
            <a:off x="5357818" y="3857628"/>
            <a:ext cx="2972631" cy="523220"/>
            <a:chOff x="5357818" y="3857628"/>
            <a:chExt cx="2972631" cy="523220"/>
          </a:xfrm>
        </p:grpSpPr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5357818" y="4214818"/>
              <a:ext cx="100806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Rectangle 11"/>
            <p:cNvSpPr>
              <a:spLocks noChangeArrowheads="1"/>
            </p:cNvSpPr>
            <p:nvPr/>
          </p:nvSpPr>
          <p:spPr bwMode="auto">
            <a:xfrm>
              <a:off x="7786710" y="3857628"/>
              <a:ext cx="543739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东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5" name="组合 60"/>
          <p:cNvGrpSpPr/>
          <p:nvPr/>
        </p:nvGrpSpPr>
        <p:grpSpPr>
          <a:xfrm>
            <a:off x="5214942" y="2214554"/>
            <a:ext cx="3071834" cy="1685932"/>
            <a:chOff x="5214942" y="2214554"/>
            <a:chExt cx="3071834" cy="1685932"/>
          </a:xfrm>
        </p:grpSpPr>
        <p:sp>
          <p:nvSpPr>
            <p:cNvPr id="36" name="Line 30"/>
            <p:cNvSpPr>
              <a:spLocks noChangeShapeType="1"/>
            </p:cNvSpPr>
            <p:nvPr/>
          </p:nvSpPr>
          <p:spPr bwMode="auto">
            <a:xfrm flipV="1">
              <a:off x="5214942" y="3214686"/>
              <a:ext cx="1223963" cy="6858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Rectangle 11"/>
            <p:cNvSpPr>
              <a:spLocks noChangeArrowheads="1"/>
            </p:cNvSpPr>
            <p:nvPr/>
          </p:nvSpPr>
          <p:spPr bwMode="auto">
            <a:xfrm>
              <a:off x="7286644" y="2214554"/>
              <a:ext cx="100013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东北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6" name="组合 63"/>
          <p:cNvGrpSpPr/>
          <p:nvPr/>
        </p:nvGrpSpPr>
        <p:grpSpPr>
          <a:xfrm>
            <a:off x="5286380" y="4572008"/>
            <a:ext cx="3000396" cy="1380476"/>
            <a:chOff x="5286380" y="4572008"/>
            <a:chExt cx="3000396" cy="1380476"/>
          </a:xfrm>
        </p:grpSpPr>
        <p:sp>
          <p:nvSpPr>
            <p:cNvPr id="62" name="Line 42"/>
            <p:cNvSpPr>
              <a:spLocks noChangeShapeType="1"/>
            </p:cNvSpPr>
            <p:nvPr/>
          </p:nvSpPr>
          <p:spPr bwMode="auto">
            <a:xfrm>
              <a:off x="5286380" y="4572008"/>
              <a:ext cx="928694" cy="42862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7286644" y="5429264"/>
              <a:ext cx="100013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东南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7" name="组合 65"/>
          <p:cNvGrpSpPr/>
          <p:nvPr/>
        </p:nvGrpSpPr>
        <p:grpSpPr>
          <a:xfrm>
            <a:off x="714348" y="4643446"/>
            <a:ext cx="2909902" cy="1166162"/>
            <a:chOff x="714348" y="4643446"/>
            <a:chExt cx="2909902" cy="1166162"/>
          </a:xfrm>
        </p:grpSpPr>
        <p:sp>
          <p:nvSpPr>
            <p:cNvPr id="39" name="Line 43"/>
            <p:cNvSpPr>
              <a:spLocks noChangeShapeType="1"/>
            </p:cNvSpPr>
            <p:nvPr/>
          </p:nvSpPr>
          <p:spPr bwMode="auto">
            <a:xfrm flipH="1">
              <a:off x="2786050" y="4643446"/>
              <a:ext cx="838200" cy="3619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Rectangle 11"/>
            <p:cNvSpPr>
              <a:spLocks noChangeArrowheads="1"/>
            </p:cNvSpPr>
            <p:nvPr/>
          </p:nvSpPr>
          <p:spPr bwMode="auto">
            <a:xfrm>
              <a:off x="714348" y="5286388"/>
              <a:ext cx="100013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西南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8" name="组合 67"/>
          <p:cNvGrpSpPr/>
          <p:nvPr/>
        </p:nvGrpSpPr>
        <p:grpSpPr>
          <a:xfrm>
            <a:off x="714348" y="2214554"/>
            <a:ext cx="2771788" cy="1433520"/>
            <a:chOff x="714348" y="2214554"/>
            <a:chExt cx="2771788" cy="1433520"/>
          </a:xfrm>
        </p:grpSpPr>
        <p:sp>
          <p:nvSpPr>
            <p:cNvPr id="41" name="Line 44"/>
            <p:cNvSpPr>
              <a:spLocks noChangeShapeType="1"/>
            </p:cNvSpPr>
            <p:nvPr/>
          </p:nvSpPr>
          <p:spPr bwMode="auto">
            <a:xfrm flipH="1" flipV="1">
              <a:off x="2571736" y="3286124"/>
              <a:ext cx="914400" cy="3619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Rectangle 11"/>
            <p:cNvSpPr>
              <a:spLocks noChangeArrowheads="1"/>
            </p:cNvSpPr>
            <p:nvPr/>
          </p:nvSpPr>
          <p:spPr bwMode="auto">
            <a:xfrm>
              <a:off x="714348" y="2214554"/>
              <a:ext cx="100013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西北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9" name="圆角矩形标注 68"/>
          <p:cNvSpPr/>
          <p:nvPr/>
        </p:nvSpPr>
        <p:spPr>
          <a:xfrm>
            <a:off x="4929190" y="4000504"/>
            <a:ext cx="928694" cy="500066"/>
          </a:xfrm>
          <a:prstGeom prst="wedgeRoundRectCallout">
            <a:avLst>
              <a:gd name="adj1" fmla="val -67719"/>
              <a:gd name="adj2" fmla="val 735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小平</a:t>
            </a:r>
            <a:endParaRPr lang="zh-CN" altLang="en-US" dirty="0"/>
          </a:p>
        </p:txBody>
      </p:sp>
      <p:sp>
        <p:nvSpPr>
          <p:cNvPr id="71" name="Line 44"/>
          <p:cNvSpPr>
            <a:spLocks noChangeShapeType="1"/>
          </p:cNvSpPr>
          <p:nvPr/>
        </p:nvSpPr>
        <p:spPr bwMode="auto">
          <a:xfrm flipH="1" flipV="1">
            <a:off x="2643174" y="3286124"/>
            <a:ext cx="1071570" cy="500066"/>
          </a:xfrm>
          <a:prstGeom prst="line">
            <a:avLst/>
          </a:prstGeom>
          <a:noFill/>
          <a:ln w="38100">
            <a:solidFill>
              <a:srgbClr val="56344A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圆角矩形标注 71"/>
          <p:cNvSpPr/>
          <p:nvPr/>
        </p:nvSpPr>
        <p:spPr>
          <a:xfrm>
            <a:off x="428596" y="3214686"/>
            <a:ext cx="2214578" cy="571504"/>
          </a:xfrm>
          <a:prstGeom prst="wedgeRoundRectCallout">
            <a:avLst>
              <a:gd name="adj1" fmla="val 62280"/>
              <a:gd name="adj2" fmla="val -992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往西北方向走到熊猫馆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143240" y="178592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dirty="0">
              <a:ea typeface="楷体_GB231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000364" y="928670"/>
            <a:ext cx="2786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（答案不唯一）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6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74" y="5981701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334780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Line 44"/>
          <p:cNvSpPr>
            <a:spLocks noChangeShapeType="1"/>
          </p:cNvSpPr>
          <p:nvPr/>
        </p:nvSpPr>
        <p:spPr bwMode="auto">
          <a:xfrm flipH="1" flipV="1">
            <a:off x="2643174" y="4169098"/>
            <a:ext cx="1143008" cy="45719"/>
          </a:xfrm>
          <a:prstGeom prst="line">
            <a:avLst/>
          </a:prstGeom>
          <a:noFill/>
          <a:ln w="38100">
            <a:solidFill>
              <a:srgbClr val="56344A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" name="圆角矩形标注 72"/>
          <p:cNvSpPr/>
          <p:nvPr/>
        </p:nvSpPr>
        <p:spPr>
          <a:xfrm>
            <a:off x="1428728" y="4357694"/>
            <a:ext cx="1785950" cy="571504"/>
          </a:xfrm>
          <a:prstGeom prst="wedgeRoundRectCallout">
            <a:avLst>
              <a:gd name="adj1" fmla="val 57692"/>
              <a:gd name="adj2" fmla="val -74642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先向西走到大象馆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Line 44"/>
          <p:cNvSpPr>
            <a:spLocks noChangeShapeType="1"/>
          </p:cNvSpPr>
          <p:nvPr/>
        </p:nvSpPr>
        <p:spPr bwMode="auto">
          <a:xfrm flipH="1" flipV="1">
            <a:off x="2571736" y="3143248"/>
            <a:ext cx="45719" cy="938215"/>
          </a:xfrm>
          <a:prstGeom prst="line">
            <a:avLst/>
          </a:prstGeom>
          <a:noFill/>
          <a:ln w="38100">
            <a:solidFill>
              <a:srgbClr val="56344A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" name="圆角矩形标注 78"/>
          <p:cNvSpPr/>
          <p:nvPr/>
        </p:nvSpPr>
        <p:spPr>
          <a:xfrm>
            <a:off x="2714612" y="3286124"/>
            <a:ext cx="1643074" cy="571504"/>
          </a:xfrm>
          <a:prstGeom prst="wedgeRoundRectCallout">
            <a:avLst>
              <a:gd name="adj1" fmla="val -56085"/>
              <a:gd name="adj2" fmla="val 16786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再向北走到熊猫馆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7" grpId="0"/>
      <p:bldP spid="70" grpId="0" animBg="1"/>
      <p:bldP spid="73" grpId="0" animBg="1"/>
      <p:bldP spid="78" grpId="0" animBg="1"/>
      <p:bldP spid="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000100" y="642918"/>
            <a:ext cx="2675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3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去动物园看看。</a:t>
            </a:r>
            <a:endParaRPr lang="zh-CN" altLang="en-US" sz="3200" spc="-3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3" name="图片 22" descr="bv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1142984"/>
            <a:ext cx="7143800" cy="350046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18110" y="4857750"/>
            <a:ext cx="8454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）猫东面住着（    ），西面住（    ）。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43306" y="4857760"/>
            <a:ext cx="1071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老虎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72330" y="4857760"/>
            <a:ext cx="1071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狮子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bv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500174"/>
            <a:ext cx="7143800" cy="22860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30" y="500042"/>
            <a:ext cx="82153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）从小鹿家去狮子家怎么走？从老虎家去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小狗家怎么走？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3643314"/>
            <a:ext cx="835824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宋体" panose="02010600030101010101" pitchFamily="2" charset="-122"/>
              </a:rPr>
              <a:t>小鹿可以先向北去森林俱乐部，再向西北到狮子家；也可以先向西到兔子家，再一直向北到狮子家。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4857760"/>
            <a:ext cx="835824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宋体" panose="02010600030101010101" pitchFamily="2" charset="-122"/>
              </a:rPr>
              <a:t>从老虎家向西南到森林俱乐部，再向西到小狗家；也可以一直向西到狮子家，再向南到小狗家。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6314" y="1000108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（</a:t>
            </a:r>
            <a:r>
              <a:rPr lang="zh-CN" altLang="en-US" sz="2800" dirty="0" smtClean="0">
                <a:latin typeface="宋体" panose="02010600030101010101" pitchFamily="2" charset="-122"/>
              </a:rPr>
              <a:t>答案不唯一）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6143636" y="6072206"/>
            <a:ext cx="1684338" cy="785794"/>
            <a:chOff x="2699" y="3612"/>
            <a:chExt cx="1061" cy="553"/>
          </a:xfrm>
        </p:grpSpPr>
        <p:pic>
          <p:nvPicPr>
            <p:cNvPr id="1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1123</Words>
  <Application>WPS 演示</Application>
  <PresentationFormat>全屏显示(4:3)</PresentationFormat>
  <Paragraphs>185</Paragraphs>
  <Slides>23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人教版数学三年级下册第1单元</dc:title>
  <dc:creator>吉林梓翰教育图书有限公司</dc:creator>
  <cp:lastModifiedBy>lenovop</cp:lastModifiedBy>
  <cp:revision>697</cp:revision>
  <dcterms:created xsi:type="dcterms:W3CDTF">2015-11-21T07:20:00Z</dcterms:created>
  <dcterms:modified xsi:type="dcterms:W3CDTF">2021-11-01T03:11:30Z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